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76" r:id="rId12"/>
    <p:sldId id="277" r:id="rId13"/>
    <p:sldId id="265" r:id="rId14"/>
    <p:sldId id="266" r:id="rId15"/>
    <p:sldId id="267" r:id="rId16"/>
    <p:sldId id="278" r:id="rId17"/>
    <p:sldId id="279" r:id="rId18"/>
    <p:sldId id="269" r:id="rId19"/>
    <p:sldId id="270" r:id="rId20"/>
    <p:sldId id="268" r:id="rId21"/>
    <p:sldId id="271" r:id="rId22"/>
    <p:sldId id="272" r:id="rId23"/>
    <p:sldId id="273" r:id="rId24"/>
    <p:sldId id="274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6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20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C7BDE-BD75-DF40-B723-5C24BAE91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CB494-6AD2-C745-8801-D4F1FF69A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836265-32F5-9A40-9D36-F2D8B73A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AC635-7FAA-6342-8118-E84F988B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573408-A35E-B149-9B12-DEDCB97D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1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AC1C8-8845-F14A-8696-D7C675DB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90CB20-2243-8C45-AB6F-25FE71C4C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F590F-2543-354F-AF1C-7E7F9C3C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FD3DF-A570-6C42-9C2E-F00342AD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6C4FF6-B11B-D24E-A438-09E2164F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3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821F95C-D85C-414B-A683-7E9D62043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5D1DA98-3306-C943-9D64-A6EA3C599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67D45C-ABD8-7546-87CD-3928018C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2C6549-A388-6940-9D4A-FF13E3F8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73D337-E88F-4A49-9818-6ED4D619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4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98B0A-AE84-A44B-A4F5-9A5B29F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B3269-941A-7140-84A4-35160360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C4384-5D2F-CA49-AB4F-36B9867C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98DCEE-B251-BB49-8EB8-EF4340F2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BE88F8-9E1F-B84E-90BD-50D1ACED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2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CAF3-0FAD-1045-8375-A2F0931E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4E27EB-80FE-E948-8728-DA8469FB1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D4EC7D-DF55-0744-BCD7-CE0B9C61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C54219-CC47-BC47-B83E-0D9A4A0E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3EC11A-A42A-944D-912D-7B9F143E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2AD58-475C-244F-A8B9-88C5B8B8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8A20E-7560-0D49-BD4C-0AF95A42E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E39C44-AFD2-F14D-8F03-D031339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D599BE-1B3D-F84E-9525-7FF5CCC0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87D47C-5E48-B24B-A765-B6DB5265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211C1D-41A7-DB41-937A-F9B15B6C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7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0B12C-BC72-A144-ABEC-CE9A1217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7D61BF-46DA-0848-87BF-EB7EFB929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2ABA18-6545-E54C-A7E1-E9CA02FDE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223167-CF72-4946-83C3-436D13FAA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617F10-DD3E-EF43-B73D-EE9DC750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A1BDA7-572D-D043-B3F8-BE3A367A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5663F2-7D55-3246-B0E4-68996E4C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91D86A-B9AC-4F4C-9C0D-D7C2A159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7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A4CF5-D7D6-934D-B80A-5A88C185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84259A-919D-1244-875E-52B6AD2F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A9DADA-E7DE-6A45-A9AC-E85BB0C8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7B25DA-4891-E047-A590-5CDB4FA9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E7693AD-30BF-5848-B5AC-2424532B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1A5737-9563-2A45-A386-6C95EDC5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D8951B-185A-7A40-89A6-73925F0C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30DB7-118B-BF4C-B353-6A13C92D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E0F50-4EF8-6F4C-AB50-9FE49FA94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0EEC44-BA6B-054C-8FF7-070DA0E00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3D2F9-A274-EF46-B3E2-DADDEA9A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CF0357-3378-7243-98D5-23BC4E39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81AEAC-EAF1-3A41-9195-5BA765FF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54F1F-B4F8-0245-8E06-DC8B113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DB4828E-F26A-EC47-9CD1-1AFAB31A3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DB1A3C-6BA2-0541-B3A9-4308BC79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600521-57D7-5F46-A68B-24ADF796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5D33FA-62A5-E349-B8BF-94D2937A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E80D4B-1A4D-1946-9D8D-15C8644B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1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21832EA-9B7B-384C-8E3A-EB56700A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95FA89-1A1C-E447-8708-882B9A14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901D47-C190-8B4E-8D70-0C4975065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BF11A-DD5A-8144-BA3B-DB662BCC5028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2AFDC-9D72-684D-81DD-B18C6D67E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D766BB-4642-2F48-B464-570FF46AD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(null)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lumc.nl/dsanleongranado/ATAC-seq-snakemak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6D4EF-2127-FE40-B33C-7D6DA5BB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DN1 ATAC-seq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0B1ADC-84DC-8F4F-8972-62AB2AB2B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Veronica</a:t>
            </a:r>
          </a:p>
        </p:txBody>
      </p:sp>
    </p:spTree>
    <p:extLst>
      <p:ext uri="{BB962C8B-B14F-4D97-AF65-F5344CB8AC3E}">
        <p14:creationId xmlns:p14="http://schemas.microsoft.com/office/powerpoint/2010/main" val="416982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C23D5D-7ED5-244C-B861-6143DD10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38"/>
            <a:ext cx="12192000" cy="47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F397F4-21D3-E64B-AD0A-AFC23BAC7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7"/>
          <a:stretch/>
        </p:blipFill>
        <p:spPr>
          <a:xfrm>
            <a:off x="850232" y="2049898"/>
            <a:ext cx="11341768" cy="27582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B391382-F927-E140-874D-061EE89F8C5A}"/>
              </a:ext>
            </a:extLst>
          </p:cNvPr>
          <p:cNvSpPr txBox="1"/>
          <p:nvPr/>
        </p:nvSpPr>
        <p:spPr>
          <a:xfrm>
            <a:off x="152400" y="2967335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B3D16D-BA6D-D042-A0CD-C514CE5C5E7A}"/>
              </a:ext>
            </a:extLst>
          </p:cNvPr>
          <p:cNvSpPr txBox="1"/>
          <p:nvPr/>
        </p:nvSpPr>
        <p:spPr>
          <a:xfrm>
            <a:off x="152400" y="2202298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87B6B8-5CE0-4645-BDB8-164530CAD1DB}"/>
              </a:ext>
            </a:extLst>
          </p:cNvPr>
          <p:cNvSpPr txBox="1"/>
          <p:nvPr/>
        </p:nvSpPr>
        <p:spPr>
          <a:xfrm>
            <a:off x="152400" y="3732372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1C391C-EE35-8744-908A-D5A4FE7261D2}"/>
              </a:ext>
            </a:extLst>
          </p:cNvPr>
          <p:cNvSpPr txBox="1"/>
          <p:nvPr/>
        </p:nvSpPr>
        <p:spPr>
          <a:xfrm>
            <a:off x="633663" y="2421541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092533-AF6C-3B4A-80A8-5ED5A0064EFB}"/>
              </a:ext>
            </a:extLst>
          </p:cNvPr>
          <p:cNvSpPr txBox="1"/>
          <p:nvPr/>
        </p:nvSpPr>
        <p:spPr>
          <a:xfrm>
            <a:off x="633663" y="2014581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38F4756-76FF-3247-893B-49D48C220E3B}"/>
              </a:ext>
            </a:extLst>
          </p:cNvPr>
          <p:cNvSpPr txBox="1"/>
          <p:nvPr/>
        </p:nvSpPr>
        <p:spPr>
          <a:xfrm>
            <a:off x="633663" y="3185418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585425-6FF1-574A-803F-E42F76133E6C}"/>
              </a:ext>
            </a:extLst>
          </p:cNvPr>
          <p:cNvSpPr txBox="1"/>
          <p:nvPr/>
        </p:nvSpPr>
        <p:spPr>
          <a:xfrm>
            <a:off x="633663" y="2778458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99638FD-E03F-4C43-9791-6230FDC006C5}"/>
              </a:ext>
            </a:extLst>
          </p:cNvPr>
          <p:cNvSpPr txBox="1"/>
          <p:nvPr/>
        </p:nvSpPr>
        <p:spPr>
          <a:xfrm>
            <a:off x="633663" y="3961710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13EE4F4-E1AF-3D45-A885-3F4D15FD3C95}"/>
              </a:ext>
            </a:extLst>
          </p:cNvPr>
          <p:cNvSpPr txBox="1"/>
          <p:nvPr/>
        </p:nvSpPr>
        <p:spPr>
          <a:xfrm>
            <a:off x="633663" y="3554750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11F80501-8E32-C94D-8053-C7585AB8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Bcl11b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4B404F-504B-E14E-B51E-B6E7E9EF4A39}"/>
              </a:ext>
            </a:extLst>
          </p:cNvPr>
          <p:cNvSpPr txBox="1"/>
          <p:nvPr/>
        </p:nvSpPr>
        <p:spPr>
          <a:xfrm>
            <a:off x="10892590" y="5438273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Promoter</a:t>
            </a:r>
          </a:p>
        </p:txBody>
      </p:sp>
    </p:spTree>
    <p:extLst>
      <p:ext uri="{BB962C8B-B14F-4D97-AF65-F5344CB8AC3E}">
        <p14:creationId xmlns:p14="http://schemas.microsoft.com/office/powerpoint/2010/main" val="253945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A42870-64A3-0C45-B26B-C4DBEE85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9"/>
          <a:stretch/>
        </p:blipFill>
        <p:spPr>
          <a:xfrm>
            <a:off x="1122948" y="1905501"/>
            <a:ext cx="10833767" cy="304699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F9CA86-25AC-3047-8C17-72E013CC3FF7}"/>
              </a:ext>
            </a:extLst>
          </p:cNvPr>
          <p:cNvSpPr txBox="1"/>
          <p:nvPr/>
        </p:nvSpPr>
        <p:spPr>
          <a:xfrm>
            <a:off x="393032" y="2858255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41934B-4582-5C4D-8E29-1B3AFD989CBC}"/>
              </a:ext>
            </a:extLst>
          </p:cNvPr>
          <p:cNvSpPr txBox="1"/>
          <p:nvPr/>
        </p:nvSpPr>
        <p:spPr>
          <a:xfrm>
            <a:off x="393032" y="2093218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198140-4B49-CE48-A996-3472E4F696F2}"/>
              </a:ext>
            </a:extLst>
          </p:cNvPr>
          <p:cNvSpPr txBox="1"/>
          <p:nvPr/>
        </p:nvSpPr>
        <p:spPr>
          <a:xfrm>
            <a:off x="393032" y="3623292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219B18-6769-8B49-9093-B1D476B77012}"/>
              </a:ext>
            </a:extLst>
          </p:cNvPr>
          <p:cNvSpPr txBox="1"/>
          <p:nvPr/>
        </p:nvSpPr>
        <p:spPr>
          <a:xfrm>
            <a:off x="874295" y="2312461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2FD4E0-1614-9049-83D6-CB3859EBAE92}"/>
              </a:ext>
            </a:extLst>
          </p:cNvPr>
          <p:cNvSpPr txBox="1"/>
          <p:nvPr/>
        </p:nvSpPr>
        <p:spPr>
          <a:xfrm>
            <a:off x="874295" y="1905501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C59007-C384-5D44-9038-A593E615CCB8}"/>
              </a:ext>
            </a:extLst>
          </p:cNvPr>
          <p:cNvSpPr txBox="1"/>
          <p:nvPr/>
        </p:nvSpPr>
        <p:spPr>
          <a:xfrm>
            <a:off x="874295" y="3076338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821B59-8C00-B843-B617-21CCAAE6A9D7}"/>
              </a:ext>
            </a:extLst>
          </p:cNvPr>
          <p:cNvSpPr txBox="1"/>
          <p:nvPr/>
        </p:nvSpPr>
        <p:spPr>
          <a:xfrm>
            <a:off x="874295" y="2669378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4B9A53E-10CE-E042-A75F-C7E506C58DC1}"/>
              </a:ext>
            </a:extLst>
          </p:cNvPr>
          <p:cNvSpPr txBox="1"/>
          <p:nvPr/>
        </p:nvSpPr>
        <p:spPr>
          <a:xfrm>
            <a:off x="874295" y="3852630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BA25345-1CDF-3245-A24C-46C75080DA3D}"/>
              </a:ext>
            </a:extLst>
          </p:cNvPr>
          <p:cNvSpPr txBox="1"/>
          <p:nvPr/>
        </p:nvSpPr>
        <p:spPr>
          <a:xfrm>
            <a:off x="874295" y="3445670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" name="Titre 13">
            <a:extLst>
              <a:ext uri="{FF2B5EF4-FFF2-40B4-BE49-F238E27FC236}">
                <a16:creationId xmlns:a16="http://schemas.microsoft.com/office/drawing/2014/main" id="{C74A9BA6-DE90-B345-86EF-9C4F13F1C7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Cd8b1</a:t>
            </a:r>
          </a:p>
        </p:txBody>
      </p:sp>
    </p:spTree>
    <p:extLst>
      <p:ext uri="{BB962C8B-B14F-4D97-AF65-F5344CB8AC3E}">
        <p14:creationId xmlns:p14="http://schemas.microsoft.com/office/powerpoint/2010/main" val="270127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17B3FA-9798-6146-93EB-35FF4F4B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calling: MACS2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AB1BFD-4DEF-C241-A27E-4098583B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296"/>
            <a:ext cx="2485059" cy="123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009558-4E96-3548-BC7C-87FCD44B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43" y="228600"/>
            <a:ext cx="6400800" cy="6400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726474-54F6-904B-8C60-492FC5E702B2}"/>
              </a:ext>
            </a:extLst>
          </p:cNvPr>
          <p:cNvSpPr txBox="1"/>
          <p:nvPr/>
        </p:nvSpPr>
        <p:spPr>
          <a:xfrm>
            <a:off x="5287617" y="3667539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28992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1876F3-5125-2940-B51E-9D7A8C4DB1F3}"/>
              </a:ext>
            </a:extLst>
          </p:cNvPr>
          <p:cNvSpPr txBox="1"/>
          <p:nvPr/>
        </p:nvSpPr>
        <p:spPr>
          <a:xfrm>
            <a:off x="5287616" y="532074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24902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FFA821-8AC6-ED4C-AA33-282E400C0CC6}"/>
              </a:ext>
            </a:extLst>
          </p:cNvPr>
          <p:cNvSpPr txBox="1"/>
          <p:nvPr/>
        </p:nvSpPr>
        <p:spPr>
          <a:xfrm>
            <a:off x="5287615" y="176191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37473</a:t>
            </a:r>
          </a:p>
        </p:txBody>
      </p:sp>
    </p:spTree>
    <p:extLst>
      <p:ext uri="{BB962C8B-B14F-4D97-AF65-F5344CB8AC3E}">
        <p14:creationId xmlns:p14="http://schemas.microsoft.com/office/powerpoint/2010/main" val="157831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9E93B3-8E60-EE48-9D5A-13056ACA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32381B3-83D9-C946-B227-A53EF1584AD2}"/>
              </a:ext>
            </a:extLst>
          </p:cNvPr>
          <p:cNvSpPr txBox="1"/>
          <p:nvPr/>
        </p:nvSpPr>
        <p:spPr>
          <a:xfrm>
            <a:off x="160420" y="2021304"/>
            <a:ext cx="37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63% </a:t>
            </a:r>
            <a:r>
              <a:rPr lang="en-US" dirty="0"/>
              <a:t>of WT1 peaks overlap </a:t>
            </a:r>
          </a:p>
          <a:p>
            <a:r>
              <a:rPr lang="en-US" dirty="0"/>
              <a:t>with WT2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3828F3-7F9A-6445-8F01-FE350CC491C1}"/>
              </a:ext>
            </a:extLst>
          </p:cNvPr>
          <p:cNvSpPr txBox="1"/>
          <p:nvPr/>
        </p:nvSpPr>
        <p:spPr>
          <a:xfrm>
            <a:off x="160419" y="3429000"/>
            <a:ext cx="37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73% </a:t>
            </a:r>
            <a:r>
              <a:rPr lang="en-US" dirty="0"/>
              <a:t>of WT2 peaks overlap </a:t>
            </a:r>
          </a:p>
          <a:p>
            <a:r>
              <a:rPr lang="en-US" dirty="0"/>
              <a:t>with WT1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C8C8F76-D43E-B74E-841E-54CDCDDB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WT1 and WT2</a:t>
            </a:r>
          </a:p>
        </p:txBody>
      </p:sp>
    </p:spTree>
    <p:extLst>
      <p:ext uri="{BB962C8B-B14F-4D97-AF65-F5344CB8AC3E}">
        <p14:creationId xmlns:p14="http://schemas.microsoft.com/office/powerpoint/2010/main" val="14256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116AFF-D31E-054A-A0E5-CF126C4D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" y="3319773"/>
            <a:ext cx="4571619" cy="6920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D504C39-33E3-A74F-B7EE-C7CAFBA8B4AF}"/>
              </a:ext>
            </a:extLst>
          </p:cNvPr>
          <p:cNvSpPr txBox="1"/>
          <p:nvPr/>
        </p:nvSpPr>
        <p:spPr>
          <a:xfrm>
            <a:off x="561863" y="224589"/>
            <a:ext cx="71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164B4D-DFC9-134E-BA8F-2F58395878EE}"/>
              </a:ext>
            </a:extLst>
          </p:cNvPr>
          <p:cNvSpPr txBox="1"/>
          <p:nvPr/>
        </p:nvSpPr>
        <p:spPr>
          <a:xfrm>
            <a:off x="561863" y="1572126"/>
            <a:ext cx="534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2xWT versus 1xKO</a:t>
            </a:r>
          </a:p>
          <a:p>
            <a:endParaRPr lang="en-US" dirty="0"/>
          </a:p>
          <a:p>
            <a:r>
              <a:rPr lang="en-US" dirty="0"/>
              <a:t>Homer </a:t>
            </a:r>
            <a:r>
              <a:rPr lang="fr-FR" b="1" dirty="0" err="1"/>
              <a:t>getDifferentialPeaks</a:t>
            </a:r>
            <a:r>
              <a:rPr lang="fr-FR" b="1" dirty="0"/>
              <a:t> FC &gt; 4 </a:t>
            </a:r>
            <a:r>
              <a:rPr lang="fr-FR" b="1"/>
              <a:t>/ p-value &lt;0.05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F66B23-687D-4F4A-8394-F4171120647A}"/>
              </a:ext>
            </a:extLst>
          </p:cNvPr>
          <p:cNvSpPr txBox="1"/>
          <p:nvPr/>
        </p:nvSpPr>
        <p:spPr>
          <a:xfrm>
            <a:off x="470243" y="4651458"/>
            <a:ext cx="4571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size less accessible peaks: 320bp (SD=113bp)</a:t>
            </a:r>
          </a:p>
          <a:p>
            <a:endParaRPr lang="en-US" dirty="0"/>
          </a:p>
          <a:p>
            <a:r>
              <a:rPr lang="en-US" dirty="0"/>
              <a:t>Average size more accessible peaks: 284bp (SD=145bp)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5D5E61-EF6A-AE41-A2E7-50018AEE87B5}"/>
              </a:ext>
            </a:extLst>
          </p:cNvPr>
          <p:cNvSpPr txBox="1"/>
          <p:nvPr/>
        </p:nvSpPr>
        <p:spPr>
          <a:xfrm>
            <a:off x="622643" y="3022348"/>
            <a:ext cx="363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to WT: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AD8A45-C1E8-194F-9F63-D3510B1A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09" y="0"/>
            <a:ext cx="330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C94950F-970D-304F-B3AE-D321D75B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3" y="504658"/>
            <a:ext cx="11099800" cy="21590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D15ADE-9E14-D74A-A044-300FC554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663" y="3429000"/>
            <a:ext cx="4356100" cy="1765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749FAA-F9D4-B240-8CB1-68E77B7DA6B9}"/>
              </a:ext>
            </a:extLst>
          </p:cNvPr>
          <p:cNvSpPr txBox="1"/>
          <p:nvPr/>
        </p:nvSpPr>
        <p:spPr>
          <a:xfrm>
            <a:off x="605925" y="3059668"/>
            <a:ext cx="4523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 DN1 analyzed</a:t>
            </a:r>
          </a:p>
          <a:p>
            <a:endParaRPr lang="en-US" dirty="0"/>
          </a:p>
          <a:p>
            <a:r>
              <a:rPr lang="en-US" dirty="0"/>
              <a:t>99% Aligned reads (10M reads)</a:t>
            </a:r>
          </a:p>
          <a:p>
            <a:r>
              <a:rPr lang="en-US" dirty="0" err="1"/>
              <a:t>Phred</a:t>
            </a:r>
            <a:r>
              <a:rPr lang="en-US" dirty="0"/>
              <a:t> &gt; 35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6308C65C-B01C-8B47-9F31-EBF3E8D70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94557"/>
              </p:ext>
            </p:extLst>
          </p:nvPr>
        </p:nvGraphicFramePr>
        <p:xfrm>
          <a:off x="766346" y="4813994"/>
          <a:ext cx="39035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790">
                  <a:extLst>
                    <a:ext uri="{9D8B030D-6E8A-4147-A177-3AD203B41FA5}">
                      <a16:colId xmlns:a16="http://schemas.microsoft.com/office/drawing/2014/main" val="1232292421"/>
                    </a:ext>
                  </a:extLst>
                </a:gridCol>
                <a:gridCol w="1951790">
                  <a:extLst>
                    <a:ext uri="{9D8B030D-6E8A-4147-A177-3AD203B41FA5}">
                      <a16:colId xmlns:a16="http://schemas.microsoft.com/office/drawing/2014/main" val="65876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Peaks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65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ImmgenWT1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58066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9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ImmgenWT2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42862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745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2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515FB7-ED5A-384B-820E-91E7E9B24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98"/>
            <a:ext cx="12192000" cy="3955004"/>
          </a:xfrm>
          <a:prstGeom prst="rect">
            <a:avLst/>
          </a:prstGeom>
        </p:spPr>
      </p:pic>
      <p:sp>
        <p:nvSpPr>
          <p:cNvPr id="4" name="Titre 13">
            <a:extLst>
              <a:ext uri="{FF2B5EF4-FFF2-40B4-BE49-F238E27FC236}">
                <a16:creationId xmlns:a16="http://schemas.microsoft.com/office/drawing/2014/main" id="{1FF8E14B-2A59-934D-A2E3-71CE7202929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Bcl11b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553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0DFB14B-3DBC-BA49-9087-B57F7F29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48F5323-4EC2-A54A-9F29-9A7CDDDC18F0}"/>
              </a:ext>
            </a:extLst>
          </p:cNvPr>
          <p:cNvSpPr txBox="1"/>
          <p:nvPr/>
        </p:nvSpPr>
        <p:spPr>
          <a:xfrm>
            <a:off x="128337" y="3801979"/>
            <a:ext cx="3064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64% of WT1 overlaps with WT2</a:t>
            </a:r>
          </a:p>
          <a:p>
            <a:endParaRPr lang="en-US" dirty="0"/>
          </a:p>
          <a:p>
            <a:r>
              <a:rPr lang="en-US" dirty="0"/>
              <a:t>88% of WT2 overlaps with WT1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7A22C0-5BF1-4D47-B753-5687BBC06751}"/>
              </a:ext>
            </a:extLst>
          </p:cNvPr>
          <p:cNvSpPr txBox="1"/>
          <p:nvPr/>
        </p:nvSpPr>
        <p:spPr>
          <a:xfrm>
            <a:off x="256674" y="361950"/>
            <a:ext cx="774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Overlap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Immgen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Replicates</a:t>
            </a:r>
          </a:p>
        </p:txBody>
      </p:sp>
    </p:spTree>
    <p:extLst>
      <p:ext uri="{BB962C8B-B14F-4D97-AF65-F5344CB8AC3E}">
        <p14:creationId xmlns:p14="http://schemas.microsoft.com/office/powerpoint/2010/main" val="206349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3E73AB-6D29-AB40-9915-E226627D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61950"/>
            <a:ext cx="9677400" cy="6134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B0CA19-3AA7-FB49-ADC1-C663010784A8}"/>
              </a:ext>
            </a:extLst>
          </p:cNvPr>
          <p:cNvSpPr/>
          <p:nvPr/>
        </p:nvSpPr>
        <p:spPr>
          <a:xfrm>
            <a:off x="7555832" y="1395663"/>
            <a:ext cx="3529263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350B8-D0BE-2C4B-AA3B-D37A5A32AE83}"/>
              </a:ext>
            </a:extLst>
          </p:cNvPr>
          <p:cNvSpPr/>
          <p:nvPr/>
        </p:nvSpPr>
        <p:spPr>
          <a:xfrm>
            <a:off x="877303" y="1491915"/>
            <a:ext cx="5812255" cy="208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3D0D214-EF8C-2B4A-97D9-1987B84A3797}"/>
              </a:ext>
            </a:extLst>
          </p:cNvPr>
          <p:cNvSpPr txBox="1"/>
          <p:nvPr/>
        </p:nvSpPr>
        <p:spPr>
          <a:xfrm>
            <a:off x="2275473" y="1548063"/>
            <a:ext cx="47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DN1 peaks OP9 co-culture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F9F2CA-D4DB-E942-9CC2-2680D107572A}"/>
              </a:ext>
            </a:extLst>
          </p:cNvPr>
          <p:cNvSpPr txBox="1"/>
          <p:nvPr/>
        </p:nvSpPr>
        <p:spPr>
          <a:xfrm>
            <a:off x="8477752" y="1584157"/>
            <a:ext cx="47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DN1 peaks </a:t>
            </a:r>
            <a:r>
              <a:rPr lang="en-US" dirty="0" err="1"/>
              <a:t>Immgen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EE5ABA-E7E1-4445-948F-CBBABC66697B}"/>
              </a:ext>
            </a:extLst>
          </p:cNvPr>
          <p:cNvSpPr txBox="1"/>
          <p:nvPr/>
        </p:nvSpPr>
        <p:spPr>
          <a:xfrm>
            <a:off x="9673389" y="2406316"/>
            <a:ext cx="251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40% of </a:t>
            </a:r>
            <a:r>
              <a:rPr lang="en-US" dirty="0" err="1"/>
              <a:t>Immgen</a:t>
            </a:r>
            <a:r>
              <a:rPr lang="en-US" dirty="0"/>
              <a:t> peaks overlap with the OP9 DN1 peaks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1848D6-232D-B44C-AFED-F37E80D818CC}"/>
              </a:ext>
            </a:extLst>
          </p:cNvPr>
          <p:cNvSpPr txBox="1"/>
          <p:nvPr/>
        </p:nvSpPr>
        <p:spPr>
          <a:xfrm>
            <a:off x="256674" y="361950"/>
            <a:ext cx="774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Overlap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Immgen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and OP9 peaks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4547AF-0A72-E64E-844C-433F39486B1F}"/>
              </a:ext>
            </a:extLst>
          </p:cNvPr>
          <p:cNvSpPr txBox="1"/>
          <p:nvPr/>
        </p:nvSpPr>
        <p:spPr>
          <a:xfrm>
            <a:off x="352927" y="3066460"/>
            <a:ext cx="251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81% of OP9 peaks overlap with the </a:t>
            </a:r>
            <a:r>
              <a:rPr lang="en-US" dirty="0" err="1"/>
              <a:t>Immgen</a:t>
            </a:r>
            <a:r>
              <a:rPr lang="en-US" dirty="0"/>
              <a:t>  peaks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66E2970-AC4D-604C-82E9-311B23ED7EAD}"/>
              </a:ext>
            </a:extLst>
          </p:cNvPr>
          <p:cNvSpPr txBox="1"/>
          <p:nvPr/>
        </p:nvSpPr>
        <p:spPr>
          <a:xfrm>
            <a:off x="352927" y="6096000"/>
            <a:ext cx="1166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OP9 ATAC-seq detects less peaks than the </a:t>
            </a:r>
            <a:r>
              <a:rPr lang="en-US" dirty="0" err="1"/>
              <a:t>Immgen</a:t>
            </a:r>
            <a:r>
              <a:rPr lang="en-US" dirty="0"/>
              <a:t> DN1 but most of them are overlap. With our dataset we might be missing some change in accessibility at certain loci.</a:t>
            </a:r>
          </a:p>
        </p:txBody>
      </p:sp>
    </p:spTree>
    <p:extLst>
      <p:ext uri="{BB962C8B-B14F-4D97-AF65-F5344CB8AC3E}">
        <p14:creationId xmlns:p14="http://schemas.microsoft.com/office/powerpoint/2010/main" val="206569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189FAD-8DDE-934F-9CD4-4C2B7299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28"/>
            <a:ext cx="10515600" cy="6620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19AD19BA-AAAB-7A4E-8F65-E1B933E83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3" b="27372"/>
          <a:stretch/>
        </p:blipFill>
        <p:spPr bwMode="auto">
          <a:xfrm>
            <a:off x="2739962" y="138016"/>
            <a:ext cx="8193505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2" name="Image 11" descr="Une image contenant arrêt, signe, extérieur, assis&#10;&#10;Description générée automatiquement">
            <a:extLst>
              <a:ext uri="{FF2B5EF4-FFF2-40B4-BE49-F238E27FC236}">
                <a16:creationId xmlns:a16="http://schemas.microsoft.com/office/drawing/2014/main" id="{9CFF4831-7E7E-F240-A2B3-031ED8EE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99" y="899525"/>
            <a:ext cx="421197" cy="421197"/>
          </a:xfrm>
          <a:prstGeom prst="rect">
            <a:avLst/>
          </a:prstGeom>
        </p:spPr>
      </p:pic>
      <p:pic>
        <p:nvPicPr>
          <p:cNvPr id="13" name="Image 12" descr="Une image contenant arrêt, signe, extérieur, assis&#10;&#10;Description générée automatiquement">
            <a:extLst>
              <a:ext uri="{FF2B5EF4-FFF2-40B4-BE49-F238E27FC236}">
                <a16:creationId xmlns:a16="http://schemas.microsoft.com/office/drawing/2014/main" id="{8A6802AD-40D3-9847-978A-1F6E46643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16" y="899525"/>
            <a:ext cx="421197" cy="42119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26D0BEC-4172-E84A-8446-1AED4511E093}"/>
              </a:ext>
            </a:extLst>
          </p:cNvPr>
          <p:cNvSpPr txBox="1"/>
          <p:nvPr/>
        </p:nvSpPr>
        <p:spPr>
          <a:xfrm>
            <a:off x="2209800" y="270657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Morc3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cteur en arc 20">
            <a:extLst>
              <a:ext uri="{FF2B5EF4-FFF2-40B4-BE49-F238E27FC236}">
                <a16:creationId xmlns:a16="http://schemas.microsoft.com/office/drawing/2014/main" id="{F7413414-7525-704A-AAD7-09CC1A869025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657152" y="1757896"/>
            <a:ext cx="1518409" cy="83211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6" name="Connecteur en angle 15">
            <a:extLst>
              <a:ext uri="{FF2B5EF4-FFF2-40B4-BE49-F238E27FC236}">
                <a16:creationId xmlns:a16="http://schemas.microsoft.com/office/drawing/2014/main" id="{150D24B0-9081-6A49-ABF0-AE5A85CBBFBA}"/>
              </a:ext>
            </a:extLst>
          </p:cNvPr>
          <p:cNvCxnSpPr/>
          <p:nvPr/>
        </p:nvCxnSpPr>
        <p:spPr bwMode="auto">
          <a:xfrm rot="5400000" flipH="1" flipV="1">
            <a:off x="7594980" y="1497124"/>
            <a:ext cx="1499092" cy="1372977"/>
          </a:xfrm>
          <a:prstGeom prst="bentConnector3">
            <a:avLst/>
          </a:prstGeom>
          <a:solidFill>
            <a:srgbClr val="007CC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6B2C73A-3A4C-D040-B0F8-F757882FE706}"/>
              </a:ext>
            </a:extLst>
          </p:cNvPr>
          <p:cNvSpPr txBox="1"/>
          <p:nvPr/>
        </p:nvSpPr>
        <p:spPr>
          <a:xfrm>
            <a:off x="8344526" y="2278320"/>
            <a:ext cx="31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FF5468-E493-804A-B496-53F9AB7D84B2}"/>
              </a:ext>
            </a:extLst>
          </p:cNvPr>
          <p:cNvSpPr txBox="1"/>
          <p:nvPr/>
        </p:nvSpPr>
        <p:spPr>
          <a:xfrm>
            <a:off x="5210896" y="2278320"/>
            <a:ext cx="31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3E8B6D2-EA6A-5848-9461-1174137AA5BF}"/>
              </a:ext>
            </a:extLst>
          </p:cNvPr>
          <p:cNvSpPr txBox="1"/>
          <p:nvPr/>
        </p:nvSpPr>
        <p:spPr>
          <a:xfrm>
            <a:off x="9286023" y="2155665"/>
            <a:ext cx="329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identified with:</a:t>
            </a:r>
          </a:p>
          <a:p>
            <a:r>
              <a:rPr lang="en-US" dirty="0"/>
              <a:t>	- FACS </a:t>
            </a:r>
          </a:p>
          <a:p>
            <a:r>
              <a:rPr lang="en-US" dirty="0"/>
              <a:t>	-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C33F12A-12DE-074C-8FF7-D5E69A39C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9823"/>
            <a:ext cx="7141127" cy="1603429"/>
          </a:xfrm>
          <a:prstGeom prst="rect">
            <a:avLst/>
          </a:prstGeom>
        </p:spPr>
      </p:pic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20D0A5D-161F-A44A-BFAF-1B9814373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168" y="3366647"/>
            <a:ext cx="3532632" cy="32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81C585-F4E2-284A-9F4E-91BFAA4A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115" y="228600"/>
            <a:ext cx="6400800" cy="6400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78D6843-CE09-2243-B686-D5D7B2FD4EF7}"/>
              </a:ext>
            </a:extLst>
          </p:cNvPr>
          <p:cNvSpPr txBox="1"/>
          <p:nvPr/>
        </p:nvSpPr>
        <p:spPr>
          <a:xfrm>
            <a:off x="4300152" y="4819134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58065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9C25A61-4D22-4447-9349-DBA7AA11BC16}"/>
              </a:ext>
            </a:extLst>
          </p:cNvPr>
          <p:cNvSpPr txBox="1"/>
          <p:nvPr/>
        </p:nvSpPr>
        <p:spPr>
          <a:xfrm>
            <a:off x="4300152" y="5539601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42861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CB4737-7926-954A-8846-6DCE263D2C7B}"/>
              </a:ext>
            </a:extLst>
          </p:cNvPr>
          <p:cNvSpPr txBox="1"/>
          <p:nvPr/>
        </p:nvSpPr>
        <p:spPr>
          <a:xfrm>
            <a:off x="4300152" y="764401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2046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7FF0F3-353B-C649-AA4A-893AF0A36DFB}"/>
              </a:ext>
            </a:extLst>
          </p:cNvPr>
          <p:cNvSpPr txBox="1"/>
          <p:nvPr/>
        </p:nvSpPr>
        <p:spPr>
          <a:xfrm>
            <a:off x="4300152" y="1669534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E98C04-D171-4D4C-BDC5-19978656B40D}"/>
              </a:ext>
            </a:extLst>
          </p:cNvPr>
          <p:cNvSpPr txBox="1"/>
          <p:nvPr/>
        </p:nvSpPr>
        <p:spPr>
          <a:xfrm>
            <a:off x="4300152" y="2431443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37473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B4A490-E7FE-A548-A03F-D2633C0172B6}"/>
              </a:ext>
            </a:extLst>
          </p:cNvPr>
          <p:cNvSpPr txBox="1"/>
          <p:nvPr/>
        </p:nvSpPr>
        <p:spPr>
          <a:xfrm>
            <a:off x="4300152" y="3151910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28992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F49A1B-0E36-514D-9544-CA59AAD2A11D}"/>
              </a:ext>
            </a:extLst>
          </p:cNvPr>
          <p:cNvSpPr txBox="1"/>
          <p:nvPr/>
        </p:nvSpPr>
        <p:spPr>
          <a:xfrm>
            <a:off x="4300152" y="3985522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24902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4C4F78-3473-884F-895B-09EF3597B3F2}"/>
              </a:ext>
            </a:extLst>
          </p:cNvPr>
          <p:cNvSpPr txBox="1"/>
          <p:nvPr/>
        </p:nvSpPr>
        <p:spPr>
          <a:xfrm>
            <a:off x="3834714" y="127169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Number of Peaks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98FF97-D70A-AE47-97D2-9CECA092D656}"/>
              </a:ext>
            </a:extLst>
          </p:cNvPr>
          <p:cNvSpPr/>
          <p:nvPr/>
        </p:nvSpPr>
        <p:spPr>
          <a:xfrm>
            <a:off x="3240505" y="496501"/>
            <a:ext cx="6866021" cy="16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507153-2E77-114E-9E69-1CAC190E7228}"/>
              </a:ext>
            </a:extLst>
          </p:cNvPr>
          <p:cNvSpPr txBox="1"/>
          <p:nvPr/>
        </p:nvSpPr>
        <p:spPr>
          <a:xfrm>
            <a:off x="905379" y="1133733"/>
            <a:ext cx="242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Motif analysis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91CB6C-E41A-2147-AA81-1F0D26553E35}"/>
              </a:ext>
            </a:extLst>
          </p:cNvPr>
          <p:cNvSpPr txBox="1"/>
          <p:nvPr/>
        </p:nvSpPr>
        <p:spPr>
          <a:xfrm>
            <a:off x="183483" y="5043328"/>
            <a:ext cx="386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peaks are mostly found away from the gene promoters</a:t>
            </a:r>
          </a:p>
        </p:txBody>
      </p:sp>
    </p:spTree>
    <p:extLst>
      <p:ext uri="{BB962C8B-B14F-4D97-AF65-F5344CB8AC3E}">
        <p14:creationId xmlns:p14="http://schemas.microsoft.com/office/powerpoint/2010/main" val="26542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3E8C9C1-1CE1-BA43-A2D2-413C8B93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47" y="228600"/>
            <a:ext cx="6400800" cy="6400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01DAA5-1817-8E46-B6A9-389DFD6483C1}"/>
              </a:ext>
            </a:extLst>
          </p:cNvPr>
          <p:cNvSpPr txBox="1"/>
          <p:nvPr/>
        </p:nvSpPr>
        <p:spPr>
          <a:xfrm>
            <a:off x="304800" y="689810"/>
            <a:ext cx="449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2046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accessible loci in the mutant compared to the WT</a:t>
            </a:r>
          </a:p>
        </p:txBody>
      </p:sp>
    </p:spTree>
    <p:extLst>
      <p:ext uri="{BB962C8B-B14F-4D97-AF65-F5344CB8AC3E}">
        <p14:creationId xmlns:p14="http://schemas.microsoft.com/office/powerpoint/2010/main" val="397598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844C96-AB76-764E-8BD9-44B48D9D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1" y="228600"/>
            <a:ext cx="6400800" cy="6400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EA514CA-E90C-7443-BE2F-56A5DA2600D5}"/>
              </a:ext>
            </a:extLst>
          </p:cNvPr>
          <p:cNvSpPr txBox="1"/>
          <p:nvPr/>
        </p:nvSpPr>
        <p:spPr>
          <a:xfrm>
            <a:off x="304800" y="689810"/>
            <a:ext cx="449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269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accessible loci in the mutant compared to the WT</a:t>
            </a:r>
          </a:p>
        </p:txBody>
      </p:sp>
    </p:spTree>
    <p:extLst>
      <p:ext uri="{BB962C8B-B14F-4D97-AF65-F5344CB8AC3E}">
        <p14:creationId xmlns:p14="http://schemas.microsoft.com/office/powerpoint/2010/main" val="3069531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834E14-F9FC-054A-8BC7-7E888621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9C0152-8257-E14C-A760-4FE9A758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545" y="3429000"/>
            <a:ext cx="6096000" cy="19343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6F1C6F-D496-2346-AC68-9D150658F57B}"/>
              </a:ext>
            </a:extLst>
          </p:cNvPr>
          <p:cNvSpPr txBox="1"/>
          <p:nvPr/>
        </p:nvSpPr>
        <p:spPr>
          <a:xfrm>
            <a:off x="5598695" y="320842"/>
            <a:ext cx="5943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Runx1 motif: </a:t>
            </a:r>
            <a:r>
              <a:rPr lang="fr-FR" dirty="0"/>
              <a:t>CWAACCACAR</a:t>
            </a:r>
          </a:p>
          <a:p>
            <a:endParaRPr lang="en-US" dirty="0"/>
          </a:p>
          <a:p>
            <a:r>
              <a:rPr lang="en-US" dirty="0"/>
              <a:t>Occurrence genome-wide :</a:t>
            </a:r>
            <a:r>
              <a:rPr lang="fr-FR" dirty="0"/>
              <a:t>85689</a:t>
            </a:r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338 (17%)</a:t>
            </a:r>
          </a:p>
          <a:p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990468-F053-9749-9BDA-BDEF54139F19}"/>
              </a:ext>
            </a:extLst>
          </p:cNvPr>
          <p:cNvSpPr txBox="1"/>
          <p:nvPr/>
        </p:nvSpPr>
        <p:spPr>
          <a:xfrm>
            <a:off x="5819887" y="5669280"/>
            <a:ext cx="5722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Runx1 motif are more accessible in WT than in mutant. Also true from </a:t>
            </a:r>
            <a:r>
              <a:rPr lang="en-US" dirty="0" err="1"/>
              <a:t>Immgen</a:t>
            </a:r>
            <a:r>
              <a:rPr lang="en-US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7E8718-A520-1144-8336-C305151CFF17}"/>
              </a:ext>
            </a:extLst>
          </p:cNvPr>
          <p:cNvSpPr txBox="1"/>
          <p:nvPr/>
        </p:nvSpPr>
        <p:spPr>
          <a:xfrm rot="16200000">
            <a:off x="-1168712" y="2200824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Runx1 Motif less accessible (338)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E81628-DC10-5B43-AE3D-6CF92D4DBEA7}"/>
              </a:ext>
            </a:extLst>
          </p:cNvPr>
          <p:cNvSpPr txBox="1"/>
          <p:nvPr/>
        </p:nvSpPr>
        <p:spPr>
          <a:xfrm rot="16200000">
            <a:off x="-1168713" y="5113769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Runx1 Motif less  random loci</a:t>
            </a:r>
          </a:p>
        </p:txBody>
      </p:sp>
    </p:spTree>
    <p:extLst>
      <p:ext uri="{BB962C8B-B14F-4D97-AF65-F5344CB8AC3E}">
        <p14:creationId xmlns:p14="http://schemas.microsoft.com/office/powerpoint/2010/main" val="300774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E9F848C-50A2-E14D-A03B-F8599047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9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53FD6F-6432-B945-A802-52E36860E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54" y="4015038"/>
            <a:ext cx="5988629" cy="190023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AFCE3D-7E88-CC42-9B4F-3C3B2EB7D555}"/>
              </a:ext>
            </a:extLst>
          </p:cNvPr>
          <p:cNvSpPr txBox="1"/>
          <p:nvPr/>
        </p:nvSpPr>
        <p:spPr>
          <a:xfrm>
            <a:off x="5598695" y="320842"/>
            <a:ext cx="5943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Tcf7 motif: </a:t>
            </a:r>
            <a:r>
              <a:rPr lang="fr-FR" dirty="0"/>
              <a:t>CCACATCAAAGG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Occurrence genome-wide : </a:t>
            </a:r>
            <a:r>
              <a:rPr lang="fr-FR" dirty="0"/>
              <a:t>70110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197 (10%)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B79B98-E298-674F-AC27-39B9CD7F798E}"/>
              </a:ext>
            </a:extLst>
          </p:cNvPr>
          <p:cNvSpPr txBox="1"/>
          <p:nvPr/>
        </p:nvSpPr>
        <p:spPr>
          <a:xfrm rot="16200000">
            <a:off x="-1003271" y="2211583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Tcf7 Motif less accessible (197)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3C7963-7B91-1942-8D05-DBED806FBCCA}"/>
              </a:ext>
            </a:extLst>
          </p:cNvPr>
          <p:cNvSpPr txBox="1"/>
          <p:nvPr/>
        </p:nvSpPr>
        <p:spPr>
          <a:xfrm rot="16200000">
            <a:off x="-1003273" y="5031882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Tcf7 Motif less random</a:t>
            </a:r>
          </a:p>
        </p:txBody>
      </p:sp>
    </p:spTree>
    <p:extLst>
      <p:ext uri="{BB962C8B-B14F-4D97-AF65-F5344CB8AC3E}">
        <p14:creationId xmlns:p14="http://schemas.microsoft.com/office/powerpoint/2010/main" val="3135227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49A8E9-8499-D040-9CDC-445A51F3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A56D7-E32E-1F48-8A4B-B99E2212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Despite low coverage, we can identify accessible chromatin in OP-9 ATAC-seq</a:t>
            </a:r>
          </a:p>
          <a:p>
            <a:r>
              <a:rPr lang="en-US" dirty="0"/>
              <a:t>Most peaks identified are located in promoter region</a:t>
            </a:r>
          </a:p>
          <a:p>
            <a:r>
              <a:rPr lang="en-US" dirty="0"/>
              <a:t>Identification of Differentially accessible loci (DALs):</a:t>
            </a:r>
          </a:p>
          <a:p>
            <a:pPr lvl="1"/>
            <a:r>
              <a:rPr lang="en-US" dirty="0"/>
              <a:t>2046 are less accessible in the mutant than in WT</a:t>
            </a:r>
          </a:p>
          <a:p>
            <a:pPr lvl="1"/>
            <a:r>
              <a:rPr lang="en-US" dirty="0"/>
              <a:t>269 are more accessible in the mutant than in WT</a:t>
            </a:r>
          </a:p>
          <a:p>
            <a:r>
              <a:rPr lang="en-US" dirty="0"/>
              <a:t>The motif analysis shows that potential binding sites for important TF regulators of T-cell commitment are impacted</a:t>
            </a:r>
          </a:p>
          <a:p>
            <a:r>
              <a:rPr lang="en-US" dirty="0"/>
              <a:t>Are those DALs enhancers?</a:t>
            </a:r>
          </a:p>
          <a:p>
            <a:r>
              <a:rPr lang="en-US" dirty="0"/>
              <a:t>To do: Differential peak analysis between WT OP9 and WT </a:t>
            </a:r>
            <a:r>
              <a:rPr lang="en-US" dirty="0" err="1"/>
              <a:t>Immgen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217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CA7FBE-85CF-DD46-935E-C430CC80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270" y="0"/>
            <a:ext cx="3225338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at LTR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</p:spTree>
    <p:extLst>
      <p:ext uri="{BB962C8B-B14F-4D97-AF65-F5344CB8AC3E}">
        <p14:creationId xmlns:p14="http://schemas.microsoft.com/office/powerpoint/2010/main" val="187830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7179A3-9B28-8542-9619-FF95FCA4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28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05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394F5B-FFFC-2D4F-BE87-AA4A811C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39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13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MERVL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CFE293-1CDE-7346-B18B-6F7CD8D6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54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C8214-1DA0-CB49-BC2F-BB79EEA7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D4D226-433A-624D-96F3-B18196DBE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50000 DN1 cells from OP9:</a:t>
            </a:r>
          </a:p>
          <a:p>
            <a:pPr lvl="1"/>
            <a:r>
              <a:rPr lang="en-US" dirty="0"/>
              <a:t>2 x WT</a:t>
            </a:r>
          </a:p>
          <a:p>
            <a:pPr lvl="1"/>
            <a:r>
              <a:rPr lang="en-US" dirty="0"/>
              <a:t>2 x KO </a:t>
            </a: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3E7D5CBD-999C-FC42-87D3-85113D46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46" y="3396818"/>
            <a:ext cx="2632332" cy="2828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857117-A475-2143-A369-E2BB3307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086" y="3802393"/>
            <a:ext cx="6524368" cy="23077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EE7DA1-FC69-6D49-A94B-1491901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261" y="1825625"/>
            <a:ext cx="6629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8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65A81A-6B74-D742-8895-00F4C3BE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46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35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ERVK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2385E2-83B3-3947-A4D5-BCE63B51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885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02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  <a:p>
            <a:endParaRPr lang="en-US" dirty="0"/>
          </a:p>
          <a:p>
            <a:r>
              <a:rPr lang="en-US" dirty="0"/>
              <a:t>ERVL show a slight coverage of accessibility in the center of the element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12C742-48AC-E349-995F-98922443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46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5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43B1B7-DD2B-604B-8C9F-DA0E845E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373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3B7437C-582C-3945-9F46-403D2B02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2" y="293912"/>
            <a:ext cx="9391135" cy="22979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DC8B2-8450-614F-A0D1-DB4BB6E2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02" y="2831752"/>
            <a:ext cx="5053595" cy="40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44565A50-1E8E-794B-B705-DC5150D4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5" y="1914268"/>
            <a:ext cx="5784335" cy="1665579"/>
          </a:xfrm>
          <a:prstGeom prst="rect">
            <a:avLst/>
          </a:prstGeom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36724514-6B7A-1447-8BF4-55211F0F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68" y="1930042"/>
            <a:ext cx="5784335" cy="1649805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F88BF51C-D31E-A04D-90B3-3C224961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3" y="4481756"/>
            <a:ext cx="5784335" cy="983003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93D3BE6D-1CEF-284F-8AE9-2DF39786B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625" y="4233734"/>
            <a:ext cx="5784335" cy="1120183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B8BD82C-B003-8441-8153-F7FADB7E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reports provided by </a:t>
            </a:r>
            <a:r>
              <a:rPr lang="en-US" dirty="0" err="1"/>
              <a:t>Macrogen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0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C42-32EC-C941-B6E4-71D521AF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FCD562-2B47-874A-B09C-7074716C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Done with our </a:t>
            </a:r>
            <a:r>
              <a:rPr lang="en-US">
                <a:hlinkClick r:id="rId2"/>
              </a:rPr>
              <a:t>Snakemake-ATAC-seq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4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F2B274-46F4-D343-ACAD-A7414DA6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844"/>
            <a:ext cx="12078698" cy="36049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206E21-54DB-3E4D-BF69-817AFA60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controls</a:t>
            </a:r>
          </a:p>
        </p:txBody>
      </p:sp>
    </p:spTree>
    <p:extLst>
      <p:ext uri="{BB962C8B-B14F-4D97-AF65-F5344CB8AC3E}">
        <p14:creationId xmlns:p14="http://schemas.microsoft.com/office/powerpoint/2010/main" val="320533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52DB1A-A692-8941-B425-6822CE87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33"/>
            <a:ext cx="12192000" cy="451453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A7B442F-506F-294A-AB76-62A31D1B7B0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Quality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8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1C40CD-71C9-9946-891A-0E155006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902"/>
            <a:ext cx="12192000" cy="581709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55DF2D7-0F46-4340-9DC2-2913C42D1DA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Quality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748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673</Words>
  <Application>Microsoft Macintosh PowerPoint</Application>
  <PresentationFormat>Grand écran</PresentationFormat>
  <Paragraphs>149</Paragraphs>
  <Slides>33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Helvetica</vt:lpstr>
      <vt:lpstr>Thème Office</vt:lpstr>
      <vt:lpstr>DN1 ATAC-seq </vt:lpstr>
      <vt:lpstr>Background</vt:lpstr>
      <vt:lpstr>Présentation PowerPoint</vt:lpstr>
      <vt:lpstr>Présentation PowerPoint</vt:lpstr>
      <vt:lpstr>QC reports provided by Macrogen</vt:lpstr>
      <vt:lpstr>Analysis</vt:lpstr>
      <vt:lpstr>Quality controls</vt:lpstr>
      <vt:lpstr>Présentation PowerPoint</vt:lpstr>
      <vt:lpstr>Présentation PowerPoint</vt:lpstr>
      <vt:lpstr>Présentation PowerPoint</vt:lpstr>
      <vt:lpstr>Bcl11b</vt:lpstr>
      <vt:lpstr>Présentation PowerPoint</vt:lpstr>
      <vt:lpstr>Peak calling: MACS2</vt:lpstr>
      <vt:lpstr>Overlap WT1 and WT2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Summary</vt:lpstr>
      <vt:lpstr>Analysis of coverage at TEs   Coverage at LTR</vt:lpstr>
      <vt:lpstr>Analysis of coverage at TEs   Coverage at LINE</vt:lpstr>
      <vt:lpstr>Analysis of coverage at TEs   Coverage at SINE</vt:lpstr>
      <vt:lpstr>Analysis of coverage at TEs   Coverage at MERVL</vt:lpstr>
      <vt:lpstr>Analysis of coverage at TEs   Coverage at ERV1</vt:lpstr>
      <vt:lpstr>Analysis of coverage at TEs   Coverage at ERVK</vt:lpstr>
      <vt:lpstr>Analysis of coverage at TEs   Coverage at ERVL</vt:lpstr>
      <vt:lpstr>Analysis of coverage at TEs   Coverage at IAP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DN1 ATAC-seq </dc:title>
  <dc:creator>Chouaref, J. (HG)</dc:creator>
  <cp:lastModifiedBy>Chouaref, J. (HG)</cp:lastModifiedBy>
  <cp:revision>13</cp:revision>
  <dcterms:created xsi:type="dcterms:W3CDTF">2021-09-09T12:39:26Z</dcterms:created>
  <dcterms:modified xsi:type="dcterms:W3CDTF">2021-09-29T11:15:39Z</dcterms:modified>
</cp:coreProperties>
</file>